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79" r:id="rId3"/>
    <p:sldId id="281" r:id="rId4"/>
    <p:sldId id="263" r:id="rId5"/>
    <p:sldId id="264" r:id="rId6"/>
    <p:sldId id="265" r:id="rId7"/>
    <p:sldId id="266" r:id="rId8"/>
    <p:sldId id="267" r:id="rId9"/>
    <p:sldId id="268" r:id="rId10"/>
    <p:sldId id="283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2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9D6DF-DC66-458D-9843-67DD8B764D3B}" type="datetimeFigureOut">
              <a:rPr lang="hu-HU" smtClean="0"/>
              <a:pPr/>
              <a:t>2018. 05. 05.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AB983-751E-41DB-9279-7A607779D9F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6857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1A8C-4BA3-42CC-9DD3-81F3E2A9CDF8}" type="datetimeFigureOut">
              <a:rPr lang="hu-HU" smtClean="0"/>
              <a:pPr/>
              <a:t>2018. 05. 05.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7484-62FB-463C-B5E5-3A24B402BD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448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1A8C-4BA3-42CC-9DD3-81F3E2A9CDF8}" type="datetimeFigureOut">
              <a:rPr lang="hu-HU" smtClean="0"/>
              <a:pPr/>
              <a:t>2018. 05. 05.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7484-62FB-463C-B5E5-3A24B402BD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9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1A8C-4BA3-42CC-9DD3-81F3E2A9CDF8}" type="datetimeFigureOut">
              <a:rPr lang="hu-HU" smtClean="0"/>
              <a:pPr/>
              <a:t>2018. 05. 05.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7484-62FB-463C-B5E5-3A24B402BD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98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1A8C-4BA3-42CC-9DD3-81F3E2A9CDF8}" type="datetimeFigureOut">
              <a:rPr lang="hu-HU" smtClean="0"/>
              <a:pPr/>
              <a:t>2018. 05. 05.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7484-62FB-463C-B5E5-3A24B402BD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879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1A8C-4BA3-42CC-9DD3-81F3E2A9CDF8}" type="datetimeFigureOut">
              <a:rPr lang="hu-HU" smtClean="0"/>
              <a:pPr/>
              <a:t>2018. 05. 05.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7484-62FB-463C-B5E5-3A24B402BD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94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1A8C-4BA3-42CC-9DD3-81F3E2A9CDF8}" type="datetimeFigureOut">
              <a:rPr lang="hu-HU" smtClean="0"/>
              <a:pPr/>
              <a:t>2018. 05. 05.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7484-62FB-463C-B5E5-3A24B402BD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75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1A8C-4BA3-42CC-9DD3-81F3E2A9CDF8}" type="datetimeFigureOut">
              <a:rPr lang="hu-HU" smtClean="0"/>
              <a:pPr/>
              <a:t>2018. 05. 05.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7484-62FB-463C-B5E5-3A24B402BD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639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1A8C-4BA3-42CC-9DD3-81F3E2A9CDF8}" type="datetimeFigureOut">
              <a:rPr lang="hu-HU" smtClean="0"/>
              <a:pPr/>
              <a:t>2018. 05. 05.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7484-62FB-463C-B5E5-3A24B402BD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92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1A8C-4BA3-42CC-9DD3-81F3E2A9CDF8}" type="datetimeFigureOut">
              <a:rPr lang="hu-HU" smtClean="0"/>
              <a:pPr/>
              <a:t>2018. 05. 05.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7484-62FB-463C-B5E5-3A24B402BD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05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1A8C-4BA3-42CC-9DD3-81F3E2A9CDF8}" type="datetimeFigureOut">
              <a:rPr lang="hu-HU" smtClean="0"/>
              <a:pPr/>
              <a:t>2018. 05. 05.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7484-62FB-463C-B5E5-3A24B402BD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790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1A8C-4BA3-42CC-9DD3-81F3E2A9CDF8}" type="datetimeFigureOut">
              <a:rPr lang="hu-HU" smtClean="0"/>
              <a:pPr/>
              <a:t>2018. 05. 05.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7484-62FB-463C-B5E5-3A24B402BD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851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A1A8C-4BA3-42CC-9DD3-81F3E2A9CDF8}" type="datetimeFigureOut">
              <a:rPr lang="hu-HU" smtClean="0"/>
              <a:pPr/>
              <a:t>2018. 05. 05.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37484-62FB-463C-B5E5-3A24B402BD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65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ycqF1CWcX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lVExKgEu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Common European Framework of Reference for Languages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A1 – A2</a:t>
            </a:r>
            <a:endParaRPr lang="en-GB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1600" y="551723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Poór Zsuzsánna</a:t>
            </a:r>
          </a:p>
          <a:p>
            <a:r>
              <a:rPr lang="hu-HU" dirty="0" err="1"/>
              <a:t>Lingua-Met</a:t>
            </a:r>
            <a:r>
              <a:rPr lang="hu-HU" dirty="0"/>
              <a:t> KKT Veszprém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034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835696" y="3105835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https://www.youtube.com/watch?v=qycqF1CWcXg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047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The skill in oral reception: listening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Students can</a:t>
            </a:r>
            <a:endParaRPr lang="hu-HU" sz="2800" dirty="0"/>
          </a:p>
          <a:p>
            <a:pPr lvl="0"/>
            <a:r>
              <a:rPr lang="en-GB" sz="2800" dirty="0">
                <a:solidFill>
                  <a:srgbClr val="0070C0"/>
                </a:solidFill>
              </a:rPr>
              <a:t>follow speech </a:t>
            </a:r>
            <a:r>
              <a:rPr lang="en-GB" sz="2800" dirty="0"/>
              <a:t>which is slow and carefully articulated, with long pauses to assimilate meaning</a:t>
            </a:r>
            <a:r>
              <a:rPr lang="hu-HU" sz="2800" dirty="0"/>
              <a:t>;</a:t>
            </a:r>
            <a:endParaRPr lang="en-GB" sz="2800" dirty="0"/>
          </a:p>
          <a:p>
            <a:pPr lvl="0"/>
            <a:r>
              <a:rPr lang="en-GB" sz="2800" dirty="0"/>
              <a:t>understand instructions and </a:t>
            </a:r>
            <a:r>
              <a:rPr lang="en-GB" sz="2800" dirty="0">
                <a:solidFill>
                  <a:srgbClr val="0070C0"/>
                </a:solidFill>
              </a:rPr>
              <a:t>follow short, simple directions</a:t>
            </a:r>
            <a:r>
              <a:rPr lang="hu-HU" sz="2800" dirty="0"/>
              <a:t>;</a:t>
            </a:r>
            <a:endParaRPr lang="en-GB" sz="2800" dirty="0">
              <a:solidFill>
                <a:srgbClr val="0070C0"/>
              </a:solidFill>
            </a:endParaRPr>
          </a:p>
          <a:p>
            <a:pPr lvl="0"/>
            <a:r>
              <a:rPr lang="en-GB" sz="2800" dirty="0"/>
              <a:t>recognise and understand familiar words and very </a:t>
            </a:r>
            <a:r>
              <a:rPr lang="en-GB" sz="2800" dirty="0">
                <a:solidFill>
                  <a:srgbClr val="0070C0"/>
                </a:solidFill>
              </a:rPr>
              <a:t>basic phrases concerning everyday situations </a:t>
            </a:r>
            <a:r>
              <a:rPr lang="en-GB" sz="2800" dirty="0"/>
              <a:t>when people speak slowly and clearly</a:t>
            </a:r>
            <a:r>
              <a:rPr lang="hu-HU" sz="2800" dirty="0"/>
              <a:t>.</a:t>
            </a:r>
            <a:endParaRPr lang="en-GB" sz="28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414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The skill in written reception: reading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Students can</a:t>
            </a:r>
          </a:p>
          <a:p>
            <a:pPr lvl="0"/>
            <a:r>
              <a:rPr lang="en-GB" sz="2800" dirty="0"/>
              <a:t>​recognise familiar vocabulary and </a:t>
            </a:r>
            <a:r>
              <a:rPr lang="en-GB" sz="2800" dirty="0">
                <a:solidFill>
                  <a:srgbClr val="0070C0"/>
                </a:solidFill>
              </a:rPr>
              <a:t>simple sentences on notices and posters</a:t>
            </a:r>
            <a:r>
              <a:rPr lang="hu-HU" sz="2800" dirty="0"/>
              <a:t>;</a:t>
            </a:r>
            <a:endParaRPr lang="en-GB" sz="2800" dirty="0">
              <a:solidFill>
                <a:srgbClr val="0070C0"/>
              </a:solidFill>
            </a:endParaRPr>
          </a:p>
          <a:p>
            <a:pPr lvl="0"/>
            <a:r>
              <a:rPr lang="en-GB" sz="2800" dirty="0"/>
              <a:t>follow short, simple written instructions and </a:t>
            </a:r>
            <a:r>
              <a:rPr lang="en-GB" sz="2800" dirty="0">
                <a:solidFill>
                  <a:srgbClr val="0070C0"/>
                </a:solidFill>
              </a:rPr>
              <a:t>directions</a:t>
            </a:r>
            <a:r>
              <a:rPr lang="hu-HU" sz="2800" dirty="0"/>
              <a:t>;</a:t>
            </a:r>
            <a:endParaRPr lang="en-GB" sz="2800" dirty="0">
              <a:solidFill>
                <a:srgbClr val="0070C0"/>
              </a:solidFill>
            </a:endParaRPr>
          </a:p>
          <a:p>
            <a:pPr lvl="0"/>
            <a:r>
              <a:rPr lang="en-GB" sz="2800" dirty="0"/>
              <a:t>spot and understand simple information in a short text</a:t>
            </a:r>
            <a:r>
              <a:rPr lang="hu-HU" sz="2800" dirty="0"/>
              <a:t>;</a:t>
            </a:r>
            <a:endParaRPr lang="en-GB" sz="2800" dirty="0"/>
          </a:p>
          <a:p>
            <a:pPr lvl="0"/>
            <a:r>
              <a:rPr lang="en-GB" sz="2800" dirty="0"/>
              <a:t>understand short messages containing familiar vocabulary</a:t>
            </a:r>
            <a:r>
              <a:rPr lang="hu-HU" sz="2800" dirty="0"/>
              <a:t>.</a:t>
            </a:r>
            <a:endParaRPr lang="en-GB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214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82154"/>
          </a:xfrm>
        </p:spPr>
        <p:txBody>
          <a:bodyPr>
            <a:noAutofit/>
          </a:bodyPr>
          <a:lstStyle/>
          <a:p>
            <a:r>
              <a:rPr lang="en-GB" sz="3200" b="1" dirty="0"/>
              <a:t>The skill in written production: writing</a:t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Students can</a:t>
            </a:r>
            <a:endParaRPr lang="hu-HU" sz="2800" dirty="0"/>
          </a:p>
          <a:p>
            <a:pPr lvl="0"/>
            <a:r>
              <a:rPr lang="en-GB" sz="2800" dirty="0"/>
              <a:t>copy familiar words and set phrases used regularly</a:t>
            </a:r>
            <a:r>
              <a:rPr lang="hu-HU" sz="2800" dirty="0"/>
              <a:t>;</a:t>
            </a:r>
            <a:endParaRPr lang="en-GB" sz="2800" dirty="0"/>
          </a:p>
          <a:p>
            <a:pPr lvl="0"/>
            <a:r>
              <a:rPr lang="en-GB" sz="2800" dirty="0"/>
              <a:t>fill in forms with personal details</a:t>
            </a:r>
            <a:r>
              <a:rPr lang="hu-HU" sz="2800" dirty="0"/>
              <a:t>;</a:t>
            </a:r>
            <a:endParaRPr lang="en-GB" sz="2800" dirty="0"/>
          </a:p>
          <a:p>
            <a:pPr lvl="0"/>
            <a:r>
              <a:rPr lang="en-GB" sz="2800" dirty="0"/>
              <a:t>write short, simple messages</a:t>
            </a:r>
            <a:r>
              <a:rPr lang="hu-HU" sz="2800" dirty="0"/>
              <a:t>;</a:t>
            </a:r>
            <a:endParaRPr lang="en-GB" sz="2800" dirty="0"/>
          </a:p>
          <a:p>
            <a:pPr lvl="0"/>
            <a:r>
              <a:rPr lang="en-GB" sz="2800" dirty="0">
                <a:solidFill>
                  <a:srgbClr val="0070C0"/>
                </a:solidFill>
              </a:rPr>
              <a:t>write simple sentences about themselves and imaginary people</a:t>
            </a:r>
            <a:r>
              <a:rPr lang="hu-HU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3801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/>
              <a:t>The skill in oral production / interaction: speaking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Students can</a:t>
            </a:r>
            <a:endParaRPr lang="hu-HU" sz="2800" dirty="0"/>
          </a:p>
          <a:p>
            <a:pPr lvl="0"/>
            <a:r>
              <a:rPr lang="en-GB" sz="2800" dirty="0"/>
              <a:t>use a </a:t>
            </a:r>
            <a:r>
              <a:rPr lang="en-GB" sz="2800" dirty="0">
                <a:solidFill>
                  <a:srgbClr val="0070C0"/>
                </a:solidFill>
              </a:rPr>
              <a:t>basic vocabulary </a:t>
            </a:r>
            <a:r>
              <a:rPr lang="en-GB" sz="2800" dirty="0"/>
              <a:t>related to personal details</a:t>
            </a:r>
            <a:r>
              <a:rPr lang="hu-HU" sz="2800" dirty="0"/>
              <a:t>;</a:t>
            </a:r>
            <a:r>
              <a:rPr lang="en-GB" sz="2800" dirty="0"/>
              <a:t> </a:t>
            </a:r>
          </a:p>
          <a:p>
            <a:pPr lvl="0"/>
            <a:r>
              <a:rPr lang="en-GB" sz="2800" dirty="0"/>
              <a:t>use simple phrases and sentences in everyday situations and within familiar topics</a:t>
            </a:r>
            <a:r>
              <a:rPr lang="hu-HU" sz="2800" dirty="0"/>
              <a:t>;</a:t>
            </a:r>
            <a:endParaRPr lang="en-GB" sz="2800" dirty="0"/>
          </a:p>
          <a:p>
            <a:pPr lvl="0"/>
            <a:r>
              <a:rPr lang="en-GB" sz="2800" dirty="0"/>
              <a:t>ask and answer simple questions </a:t>
            </a:r>
            <a:r>
              <a:rPr lang="en-GB" sz="2800" dirty="0">
                <a:solidFill>
                  <a:srgbClr val="0070C0"/>
                </a:solidFill>
              </a:rPr>
              <a:t>in areas of immediate need</a:t>
            </a:r>
            <a:r>
              <a:rPr lang="en-GB" sz="2800" dirty="0"/>
              <a:t> or on very familiar topics</a:t>
            </a:r>
            <a:r>
              <a:rPr lang="hu-HU" sz="2800" dirty="0"/>
              <a:t>;</a:t>
            </a:r>
            <a:endParaRPr lang="en-GB" sz="2800" dirty="0"/>
          </a:p>
          <a:p>
            <a:pPr lvl="0"/>
            <a:r>
              <a:rPr lang="en-GB" sz="2800" dirty="0"/>
              <a:t>interact in a simple way provided the other person is prepared</a:t>
            </a:r>
            <a:r>
              <a:rPr lang="en-GB" sz="2800" dirty="0">
                <a:solidFill>
                  <a:srgbClr val="0070C0"/>
                </a:solidFill>
              </a:rPr>
              <a:t> to rephrase things at a slower rate of speech</a:t>
            </a:r>
            <a:r>
              <a:rPr lang="hu-HU" sz="2800" dirty="0"/>
              <a:t>.</a:t>
            </a:r>
            <a:endParaRPr lang="en-GB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23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200" b="1" dirty="0"/>
              <a:t>Level A2 (</a:t>
            </a:r>
            <a:r>
              <a:rPr lang="en-GB" sz="3200" b="1" dirty="0" err="1"/>
              <a:t>Waystage</a:t>
            </a:r>
            <a:r>
              <a:rPr lang="en-GB" sz="3200" b="1" dirty="0"/>
              <a:t>) 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12222"/>
            <a:ext cx="8363272" cy="5113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/>
              <a:t>Students at level A2 </a:t>
            </a:r>
            <a:endParaRPr lang="hu-HU" sz="2800" dirty="0"/>
          </a:p>
          <a:p>
            <a:pPr lvl="0"/>
            <a:r>
              <a:rPr lang="en-GB" sz="2800" dirty="0"/>
              <a:t>use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basic sentence patterns </a:t>
            </a:r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simple structures correctly</a:t>
            </a:r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800" dirty="0"/>
              <a:t>in everyday situations</a:t>
            </a:r>
            <a:r>
              <a:rPr lang="hu-HU" sz="2800" dirty="0"/>
              <a:t>;</a:t>
            </a:r>
            <a:endParaRPr lang="en-GB" sz="2800" dirty="0"/>
          </a:p>
          <a:p>
            <a:pPr lvl="0"/>
            <a:r>
              <a:rPr lang="en-GB" sz="2800" dirty="0"/>
              <a:t>can describe their background, immediate environment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and matters in areas of immediate need</a:t>
            </a:r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GB" sz="2800" dirty="0"/>
              <a:t>can communicate in situations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requiring a direct exchange of information</a:t>
            </a:r>
            <a:r>
              <a:rPr lang="en-GB" sz="2800" dirty="0"/>
              <a:t> on familiar matters</a:t>
            </a:r>
            <a:r>
              <a:rPr lang="hu-HU" sz="2800" dirty="0"/>
              <a:t>;</a:t>
            </a:r>
          </a:p>
          <a:p>
            <a:pPr lvl="0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can handle short social exchanges, using everyday polite forms of greeting</a:t>
            </a:r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can make and respond to invitations, suggestions, apologies</a:t>
            </a:r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, etc.</a:t>
            </a:r>
            <a:endParaRPr lang="hu-HU" sz="2800" dirty="0"/>
          </a:p>
        </p:txBody>
      </p:sp>
      <p:pic>
        <p:nvPicPr>
          <p:cNvPr id="4" name="Kép 3" descr="Niveau A2 du CECR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174"/>
            <a:ext cx="122413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6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200" b="1" dirty="0"/>
              <a:t>The skill in oral reception: listening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Students can</a:t>
            </a:r>
            <a:endParaRPr lang="hu-HU" sz="2800" dirty="0"/>
          </a:p>
          <a:p>
            <a:pPr lvl="0"/>
            <a:r>
              <a:rPr lang="en-GB" sz="2800" dirty="0"/>
              <a:t>understand what is said clearly, slowly and directly to them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in simple everyday conversation</a:t>
            </a:r>
            <a:r>
              <a:rPr lang="hu-HU" sz="2800" dirty="0"/>
              <a:t>;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GB" sz="2800" dirty="0"/>
              <a:t>​understand simple directions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relating to how to get to places on foot or by public transport</a:t>
            </a:r>
            <a:r>
              <a:rPr lang="hu-HU" sz="2800" dirty="0"/>
              <a:t>;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GB" sz="2800" dirty="0"/>
              <a:t>catch the main point in short, clear, simple messages and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announcements</a:t>
            </a:r>
            <a:r>
              <a:rPr lang="hu-HU" sz="2800" dirty="0"/>
              <a:t>;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GB" sz="2800" dirty="0"/>
              <a:t>understand short, simple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texts</a:t>
            </a:r>
            <a:r>
              <a:rPr lang="en-GB" sz="2800" dirty="0"/>
              <a:t> on familiar matters</a:t>
            </a:r>
            <a:r>
              <a:rPr lang="hu-HU" sz="2800" dirty="0"/>
              <a:t>.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425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The skill in written reception: reading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Students can</a:t>
            </a:r>
            <a:endParaRPr lang="hu-HU" sz="2800" dirty="0"/>
          </a:p>
          <a:p>
            <a:pPr lvl="0"/>
            <a:r>
              <a:rPr lang="en-GB" sz="2800" dirty="0"/>
              <a:t>understand everyday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signs and notices in public places</a:t>
            </a:r>
            <a:r>
              <a:rPr lang="en-GB" sz="2800" dirty="0"/>
              <a:t>, and instructions, when expressed in simple language</a:t>
            </a:r>
            <a:r>
              <a:rPr lang="hu-HU" sz="2800" dirty="0"/>
              <a:t>;</a:t>
            </a:r>
            <a:endParaRPr lang="en-GB" sz="2800" dirty="0"/>
          </a:p>
          <a:p>
            <a:pPr lvl="0"/>
            <a:r>
              <a:rPr lang="en-GB" sz="2800" dirty="0"/>
              <a:t>ﬁnd speciﬁc information in simple everyday material such as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advertisements, menus and timetables</a:t>
            </a:r>
            <a:r>
              <a:rPr lang="hu-HU" sz="2800" dirty="0"/>
              <a:t>;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GB" sz="2800" dirty="0"/>
              <a:t>understand short, simple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texts describing events</a:t>
            </a:r>
            <a:r>
              <a:rPr lang="en-GB" sz="2800" dirty="0"/>
              <a:t>, containing the highest frequency vocabulary</a:t>
            </a:r>
            <a:r>
              <a:rPr lang="hu-HU" sz="2800" dirty="0"/>
              <a:t>;</a:t>
            </a:r>
            <a:endParaRPr lang="en-GB" sz="2800" dirty="0"/>
          </a:p>
          <a:p>
            <a:pPr lvl="0"/>
            <a:r>
              <a:rPr lang="en-GB" sz="2800" dirty="0"/>
              <a:t>understand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basic types of letters </a:t>
            </a:r>
            <a:r>
              <a:rPr lang="en-GB" sz="2800" dirty="0"/>
              <a:t>on familiar topics</a:t>
            </a:r>
            <a:r>
              <a:rPr lang="hu-HU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26993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/>
              <a:t>The skill in written production: writing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Students can</a:t>
            </a:r>
          </a:p>
          <a:p>
            <a:pPr lvl="0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write a short text about </a:t>
            </a:r>
            <a:r>
              <a:rPr lang="en-GB" sz="2800" dirty="0"/>
              <a:t>their family,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living conditions, educational background</a:t>
            </a:r>
            <a:r>
              <a:rPr lang="hu-HU" sz="2800" dirty="0"/>
              <a:t>;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GB" sz="2800" dirty="0"/>
              <a:t>write about everyday aspects of their environment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in linked sentences</a:t>
            </a:r>
            <a:r>
              <a:rPr lang="hu-HU" sz="2800" dirty="0"/>
              <a:t>;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GB" sz="2800" dirty="0"/>
              <a:t>write very short, basic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descriptions of events, past activities and personal experiences</a:t>
            </a:r>
            <a:r>
              <a:rPr lang="hu-HU" sz="2800" dirty="0"/>
              <a:t>;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GB" sz="2800" dirty="0"/>
              <a:t>write short, simple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imaginary biographies </a:t>
            </a:r>
            <a:r>
              <a:rPr lang="en-GB" sz="2800" dirty="0"/>
              <a:t>about people</a:t>
            </a:r>
            <a:r>
              <a:rPr lang="hu-HU" sz="2800" dirty="0"/>
              <a:t>.</a:t>
            </a:r>
            <a:endParaRPr lang="en-GB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1719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52128"/>
          </a:xfrm>
        </p:spPr>
        <p:txBody>
          <a:bodyPr>
            <a:noAutofit/>
          </a:bodyPr>
          <a:lstStyle/>
          <a:p>
            <a:r>
              <a:rPr lang="en-GB" sz="3200" b="1" dirty="0"/>
              <a:t>The skill in oral production / interaction: speaking</a:t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dirty="0"/>
              <a:t>Students can</a:t>
            </a:r>
          </a:p>
          <a:p>
            <a:pPr lvl="0"/>
            <a:r>
              <a:rPr lang="en-GB" sz="11200" dirty="0"/>
              <a:t>give a simple </a:t>
            </a:r>
            <a:r>
              <a:rPr lang="en-GB" sz="11200" dirty="0">
                <a:solidFill>
                  <a:schemeClr val="accent6">
                    <a:lumMod val="75000"/>
                  </a:schemeClr>
                </a:solidFill>
              </a:rPr>
              <a:t>description of people, living conditions, likes/dislikes, possessions</a:t>
            </a:r>
            <a:r>
              <a:rPr lang="hu-HU" sz="9600" dirty="0"/>
              <a:t>;</a:t>
            </a:r>
            <a:endParaRPr lang="hu-HU" sz="112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GB" sz="11200" dirty="0"/>
              <a:t>describe </a:t>
            </a:r>
            <a:r>
              <a:rPr lang="en-GB" sz="11200" dirty="0">
                <a:solidFill>
                  <a:schemeClr val="accent6">
                    <a:lumMod val="75000"/>
                  </a:schemeClr>
                </a:solidFill>
              </a:rPr>
              <a:t>plans and arrangements, habits and routines, past events and personal experiences</a:t>
            </a:r>
            <a:r>
              <a:rPr lang="hu-HU" sz="9600" dirty="0"/>
              <a:t>;</a:t>
            </a:r>
            <a:endParaRPr lang="en-GB" sz="112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GB" sz="11200" dirty="0">
                <a:solidFill>
                  <a:schemeClr val="accent6">
                    <a:lumMod val="75000"/>
                  </a:schemeClr>
                </a:solidFill>
              </a:rPr>
              <a:t>exchange ideas </a:t>
            </a:r>
            <a:r>
              <a:rPr lang="en-GB" sz="11200" dirty="0"/>
              <a:t>and information on familiar topics in predictable everyday situations , provided they are given some help to express what they want to</a:t>
            </a:r>
            <a:r>
              <a:rPr lang="hu-HU" sz="11200" dirty="0"/>
              <a:t>;</a:t>
            </a:r>
            <a:r>
              <a:rPr lang="en-GB" sz="11200" dirty="0"/>
              <a:t> </a:t>
            </a:r>
            <a:endParaRPr lang="hu-HU" sz="11200" dirty="0"/>
          </a:p>
          <a:p>
            <a:pPr lvl="0"/>
            <a:r>
              <a:rPr lang="en-GB" sz="11200" dirty="0">
                <a:solidFill>
                  <a:schemeClr val="accent6">
                    <a:lumMod val="75000"/>
                  </a:schemeClr>
                </a:solidFill>
              </a:rPr>
              <a:t>use simple techniques to start, maintain, or end a short conversation</a:t>
            </a:r>
            <a:r>
              <a:rPr lang="hu-HU" sz="11200" dirty="0"/>
              <a:t>.</a:t>
            </a:r>
            <a:br>
              <a:rPr lang="en-GB" sz="11200" dirty="0"/>
            </a:br>
            <a:endParaRPr lang="en-GB" sz="11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730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524962"/>
            <a:ext cx="8229600" cy="868958"/>
          </a:xfrm>
        </p:spPr>
        <p:txBody>
          <a:bodyPr>
            <a:noAutofit/>
          </a:bodyPr>
          <a:lstStyle/>
          <a:p>
            <a:r>
              <a:rPr lang="en-GB" sz="3200" b="1" dirty="0"/>
              <a:t>What is the CEFR?</a:t>
            </a:r>
            <a:br>
              <a:rPr lang="en-GB" sz="3200" b="1" dirty="0"/>
            </a:br>
            <a:endParaRPr lang="en-GB" sz="3200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457200" y="4144268"/>
            <a:ext cx="8229600" cy="2237060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a standard for describing language proficiency</a:t>
            </a:r>
            <a:endParaRPr lang="hu-HU" sz="2800" dirty="0"/>
          </a:p>
          <a:p>
            <a:r>
              <a:rPr lang="en-GB" sz="2800" dirty="0"/>
              <a:t>a common basis for the elaboration of language syllabuses, curriculum guidelines, examinations and textbooks </a:t>
            </a:r>
            <a:endParaRPr lang="hu-HU" sz="2800" dirty="0"/>
          </a:p>
          <a:p>
            <a:r>
              <a:rPr lang="en-GB" sz="2800" dirty="0"/>
              <a:t>a tool for positive lifelong learning</a:t>
            </a:r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10" name="Kép 9" descr="https://www.marugoto.org/assets/imgs/teacher/feature/p_cando_leve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1219" r="4519" b="15324"/>
          <a:stretch/>
        </p:blipFill>
        <p:spPr bwMode="auto">
          <a:xfrm>
            <a:off x="803206" y="1052736"/>
            <a:ext cx="7564583" cy="3091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93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Level A2+ 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300" dirty="0"/>
              <a:t>Students at this level</a:t>
            </a:r>
            <a:endParaRPr lang="hu-HU" sz="3300" dirty="0"/>
          </a:p>
          <a:p>
            <a:pPr lvl="0"/>
            <a:r>
              <a:rPr lang="en-GB" sz="3300" dirty="0"/>
              <a:t>understand enough to manage </a:t>
            </a:r>
            <a:r>
              <a:rPr lang="hu-HU" sz="3300" dirty="0" err="1"/>
              <a:t>simple</a:t>
            </a:r>
            <a:r>
              <a:rPr lang="en-GB" sz="3300" dirty="0"/>
              <a:t> exchanges </a:t>
            </a:r>
            <a:r>
              <a:rPr lang="en-GB" sz="3300" dirty="0">
                <a:solidFill>
                  <a:srgbClr val="C00000"/>
                </a:solidFill>
              </a:rPr>
              <a:t>with reasonable ease</a:t>
            </a:r>
            <a:r>
              <a:rPr lang="en-GB" sz="3300" dirty="0"/>
              <a:t>, using </a:t>
            </a:r>
            <a:r>
              <a:rPr lang="en-GB" sz="3300" dirty="0">
                <a:solidFill>
                  <a:srgbClr val="C00000"/>
                </a:solidFill>
              </a:rPr>
              <a:t>relatively rich </a:t>
            </a:r>
            <a:r>
              <a:rPr lang="en-GB" sz="3300" dirty="0"/>
              <a:t>vocabulary</a:t>
            </a:r>
            <a:r>
              <a:rPr lang="hu-HU" sz="3300" dirty="0"/>
              <a:t>;</a:t>
            </a:r>
          </a:p>
          <a:p>
            <a:pPr lvl="0"/>
            <a:r>
              <a:rPr lang="en-GB" sz="3300" dirty="0">
                <a:solidFill>
                  <a:srgbClr val="C00000"/>
                </a:solidFill>
              </a:rPr>
              <a:t>make themselves understood </a:t>
            </a:r>
            <a:r>
              <a:rPr lang="en-GB" sz="3300" dirty="0"/>
              <a:t>and exchange ideas and information on familiar topics in predictable everyday situations, provided the other person helps if necessary</a:t>
            </a:r>
            <a:r>
              <a:rPr lang="hu-HU" sz="3300" dirty="0"/>
              <a:t>;</a:t>
            </a:r>
            <a:r>
              <a:rPr lang="en-GB" sz="3300" dirty="0"/>
              <a:t> </a:t>
            </a:r>
            <a:endParaRPr lang="hu-HU" sz="3300" dirty="0"/>
          </a:p>
          <a:p>
            <a:pPr lvl="0"/>
            <a:r>
              <a:rPr lang="en-GB" sz="3300" dirty="0"/>
              <a:t>can </a:t>
            </a:r>
            <a:r>
              <a:rPr lang="en-GB" sz="3300" dirty="0">
                <a:solidFill>
                  <a:srgbClr val="C00000"/>
                </a:solidFill>
              </a:rPr>
              <a:t>communicate successfully on basic themes </a:t>
            </a:r>
            <a:r>
              <a:rPr lang="en-GB" sz="3300" dirty="0"/>
              <a:t>if they can ask for help to express what they want to</a:t>
            </a:r>
            <a:r>
              <a:rPr lang="hu-HU" sz="3300" dirty="0"/>
              <a:t>;</a:t>
            </a:r>
          </a:p>
          <a:p>
            <a:pPr lvl="0"/>
            <a:r>
              <a:rPr lang="en-GB" sz="3300" dirty="0">
                <a:solidFill>
                  <a:srgbClr val="C00000"/>
                </a:solidFill>
              </a:rPr>
              <a:t>are more active in initiating, maintaining and closing simple, restricted face-to-face conversations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837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éptalálat a következ&amp;odblac;re: „communication quotes for school”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4" b="12925"/>
          <a:stretch/>
        </p:blipFill>
        <p:spPr bwMode="auto">
          <a:xfrm>
            <a:off x="494984" y="1960979"/>
            <a:ext cx="3502132" cy="268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5" b="16734"/>
          <a:stretch/>
        </p:blipFill>
        <p:spPr bwMode="auto">
          <a:xfrm>
            <a:off x="4557306" y="3717032"/>
            <a:ext cx="3460547" cy="234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211960" y="852984"/>
            <a:ext cx="41764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b="1" dirty="0"/>
              <a:t>"</a:t>
            </a:r>
            <a:r>
              <a:rPr lang="en-US" sz="2300" b="1" dirty="0"/>
              <a:t>Communication is </a:t>
            </a:r>
            <a:endParaRPr lang="hu-HU" sz="2300" b="1" dirty="0"/>
          </a:p>
          <a:p>
            <a:r>
              <a:rPr lang="en-US" sz="2300" b="1" dirty="0"/>
              <a:t>the solvent of all problems, therefore communication</a:t>
            </a:r>
            <a:r>
              <a:rPr lang="hu-HU" sz="2300" b="1" dirty="0"/>
              <a:t> s</a:t>
            </a:r>
            <a:r>
              <a:rPr lang="en-US" sz="2300" b="1" dirty="0"/>
              <a:t>kills are the foundation </a:t>
            </a:r>
            <a:endParaRPr lang="hu-HU" sz="2300" b="1" dirty="0"/>
          </a:p>
          <a:p>
            <a:r>
              <a:rPr lang="en-US" sz="2300" b="1" dirty="0"/>
              <a:t>for personal development.</a:t>
            </a:r>
            <a:r>
              <a:rPr lang="hu-HU" sz="2300" b="1" dirty="0"/>
              <a:t>”</a:t>
            </a:r>
            <a:r>
              <a:rPr lang="en-US" sz="2300" dirty="0"/>
              <a:t> </a:t>
            </a:r>
            <a:endParaRPr lang="hu-HU" sz="2300" dirty="0"/>
          </a:p>
          <a:p>
            <a:pPr algn="r"/>
            <a:r>
              <a:rPr lang="en-US" sz="2300" dirty="0"/>
              <a:t>—Peter Shepherd </a:t>
            </a: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311207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apcsolódó ké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b="31658"/>
          <a:stretch/>
        </p:blipFill>
        <p:spPr bwMode="auto">
          <a:xfrm>
            <a:off x="5966558" y="5373216"/>
            <a:ext cx="2857500" cy="12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err="1"/>
              <a:t>What</a:t>
            </a:r>
            <a:r>
              <a:rPr lang="hu-HU" sz="3200" b="1" dirty="0"/>
              <a:t> is </a:t>
            </a:r>
            <a:r>
              <a:rPr lang="hu-HU" sz="3200" b="1" dirty="0" err="1"/>
              <a:t>the</a:t>
            </a:r>
            <a:r>
              <a:rPr lang="hu-HU" sz="3200" b="1" dirty="0"/>
              <a:t> CEFR?</a:t>
            </a:r>
          </a:p>
        </p:txBody>
      </p:sp>
      <p:pic>
        <p:nvPicPr>
          <p:cNvPr id="1028" name="Picture 4" descr="Képtalálat a következ&amp;odblac;re: „watch a film icon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81429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835336" y="494116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hlinkClick r:id="rId3"/>
              </a:rPr>
              <a:t>https://www.youtube.com/watch?v=JwlVExKgEuQ</a:t>
            </a:r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49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0410"/>
          </a:xfrm>
        </p:spPr>
        <p:txBody>
          <a:bodyPr>
            <a:normAutofit/>
          </a:bodyPr>
          <a:lstStyle/>
          <a:p>
            <a:r>
              <a:rPr lang="en-GB" sz="3200" b="1" dirty="0"/>
              <a:t>Level A1.1 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Students at level A1.1 </a:t>
            </a:r>
            <a:endParaRPr lang="hu-HU" dirty="0"/>
          </a:p>
          <a:p>
            <a:pPr lvl="0"/>
            <a:r>
              <a:rPr lang="en-GB" dirty="0"/>
              <a:t>can understand and use familiar everyday vocabulary in simple situations</a:t>
            </a:r>
            <a:r>
              <a:rPr lang="hu-HU" dirty="0"/>
              <a:t>;</a:t>
            </a:r>
          </a:p>
          <a:p>
            <a:pPr lvl="0"/>
            <a:r>
              <a:rPr lang="en-GB" dirty="0"/>
              <a:t>can ask and answer simple questions about personal details</a:t>
            </a:r>
            <a:r>
              <a:rPr lang="hu-HU" dirty="0"/>
              <a:t>;</a:t>
            </a:r>
            <a:r>
              <a:rPr lang="en-GB" dirty="0"/>
              <a:t> </a:t>
            </a:r>
            <a:endParaRPr lang="hu-HU" dirty="0"/>
          </a:p>
          <a:p>
            <a:pPr lvl="0"/>
            <a:r>
              <a:rPr lang="en-GB" dirty="0"/>
              <a:t>can participate in ordinary interactions, provided the other person talks slowly and clearly</a:t>
            </a:r>
            <a:r>
              <a:rPr lang="hu-HU" dirty="0"/>
              <a:t>.</a:t>
            </a:r>
          </a:p>
        </p:txBody>
      </p:sp>
      <p:pic>
        <p:nvPicPr>
          <p:cNvPr id="4" name="Kép 3" descr="Niveau A1.1 du CECR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1584176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67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888432" cy="1944216"/>
          </a:xfrm>
        </p:spPr>
        <p:txBody>
          <a:bodyPr>
            <a:normAutofit/>
          </a:bodyPr>
          <a:lstStyle/>
          <a:p>
            <a:r>
              <a:rPr lang="en-GB" sz="3200" b="1" dirty="0"/>
              <a:t>The skill in </a:t>
            </a:r>
            <a:br>
              <a:rPr lang="hu-HU" sz="3200" b="1" dirty="0"/>
            </a:br>
            <a:r>
              <a:rPr lang="en-GB" sz="3200" b="1" dirty="0"/>
              <a:t>oral reception: </a:t>
            </a:r>
            <a:br>
              <a:rPr lang="hu-HU" sz="3200" b="1" dirty="0"/>
            </a:br>
            <a:r>
              <a:rPr lang="en-GB" sz="3200" b="1" dirty="0"/>
              <a:t>listening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en-GB" sz="2800" dirty="0"/>
              <a:t>Students can</a:t>
            </a:r>
            <a:endParaRPr lang="hu-HU" sz="2800" dirty="0"/>
          </a:p>
          <a:p>
            <a:pPr lvl="0"/>
            <a:r>
              <a:rPr lang="en-GB" sz="2800" dirty="0"/>
              <a:t>follow classroom language</a:t>
            </a:r>
            <a:r>
              <a:rPr lang="hu-HU" sz="2800" dirty="0"/>
              <a:t>;</a:t>
            </a:r>
            <a:r>
              <a:rPr lang="en-GB" sz="2800" dirty="0"/>
              <a:t> </a:t>
            </a:r>
            <a:endParaRPr lang="hu-HU" sz="2800" dirty="0"/>
          </a:p>
          <a:p>
            <a:pPr lvl="0"/>
            <a:r>
              <a:rPr lang="en-GB" sz="2800" dirty="0"/>
              <a:t>understand  and follow simple instructions especially if they are illustrated with drawings</a:t>
            </a:r>
            <a:r>
              <a:rPr lang="hu-HU" sz="2800" dirty="0"/>
              <a:t>;</a:t>
            </a:r>
          </a:p>
          <a:p>
            <a:pPr lvl="0"/>
            <a:r>
              <a:rPr lang="en-GB" sz="2800" dirty="0"/>
              <a:t>understand very basic vocabulary and simple questions</a:t>
            </a:r>
            <a:r>
              <a:rPr lang="hu-HU" sz="2800" dirty="0"/>
              <a:t>.</a:t>
            </a:r>
            <a:r>
              <a:rPr lang="en-GB" sz="2800" dirty="0"/>
              <a:t> </a:t>
            </a:r>
            <a:endParaRPr lang="hu-HU" sz="2800" dirty="0"/>
          </a:p>
        </p:txBody>
      </p:sp>
      <p:pic>
        <p:nvPicPr>
          <p:cNvPr id="4" name="Kép 3" descr="Kapcsolódó ké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384376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2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176464" cy="2052228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The skill in </a:t>
            </a:r>
            <a:br>
              <a:rPr lang="hu-HU" sz="3600" b="1" dirty="0"/>
            </a:br>
            <a:r>
              <a:rPr lang="en-GB" sz="3600" b="1" dirty="0"/>
              <a:t>written reception: reading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/>
              <a:t>Students can</a:t>
            </a:r>
            <a:endParaRPr lang="hu-HU" sz="3000" dirty="0"/>
          </a:p>
          <a:p>
            <a:pPr lvl="0"/>
            <a:r>
              <a:rPr lang="en-GB" sz="3000" dirty="0"/>
              <a:t>recognise the most common words or expressions of everyday life</a:t>
            </a:r>
            <a:r>
              <a:rPr lang="hu-HU" sz="3000" dirty="0"/>
              <a:t>;</a:t>
            </a:r>
            <a:r>
              <a:rPr lang="en-GB" sz="3000" dirty="0"/>
              <a:t> </a:t>
            </a:r>
            <a:endParaRPr lang="hu-HU" sz="3000" dirty="0"/>
          </a:p>
          <a:p>
            <a:pPr lvl="0"/>
            <a:r>
              <a:rPr lang="en-GB" sz="3000" dirty="0"/>
              <a:t>understand simple illustrated instructions</a:t>
            </a:r>
            <a:r>
              <a:rPr lang="hu-HU" sz="3000" dirty="0"/>
              <a:t>;</a:t>
            </a:r>
          </a:p>
          <a:p>
            <a:pPr lvl="0"/>
            <a:r>
              <a:rPr lang="en-GB" sz="3000" dirty="0"/>
              <a:t>spot and understand very simple information in a short text</a:t>
            </a:r>
            <a:r>
              <a:rPr lang="hu-HU" sz="3000" dirty="0"/>
              <a:t>;</a:t>
            </a:r>
          </a:p>
          <a:p>
            <a:pPr lvl="0"/>
            <a:r>
              <a:rPr lang="en-GB" sz="3000" dirty="0"/>
              <a:t>understand short messages containing familiar vocabulary</a:t>
            </a:r>
            <a:r>
              <a:rPr lang="hu-HU" sz="3000" dirty="0"/>
              <a:t>.</a:t>
            </a:r>
          </a:p>
          <a:p>
            <a:endParaRPr lang="hu-HU" dirty="0"/>
          </a:p>
        </p:txBody>
      </p:sp>
      <p:pic>
        <p:nvPicPr>
          <p:cNvPr id="4" name="Kép 3" descr="Kapcsolódó kép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2604107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3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82294"/>
            <a:ext cx="3538736" cy="1786210"/>
          </a:xfrm>
        </p:spPr>
        <p:txBody>
          <a:bodyPr>
            <a:normAutofit/>
          </a:bodyPr>
          <a:lstStyle/>
          <a:p>
            <a:r>
              <a:rPr lang="en-GB" sz="3200" b="1" dirty="0"/>
              <a:t>The skill in </a:t>
            </a:r>
            <a:br>
              <a:rPr lang="hu-HU" sz="3200" b="1" dirty="0"/>
            </a:br>
            <a:r>
              <a:rPr lang="en-GB" sz="3200" b="1" dirty="0"/>
              <a:t>written production: writing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Students can</a:t>
            </a:r>
            <a:endParaRPr lang="hu-HU" sz="2800" dirty="0"/>
          </a:p>
          <a:p>
            <a:pPr lvl="0"/>
            <a:r>
              <a:rPr lang="en-GB" sz="2800" dirty="0"/>
              <a:t>recognise and copy words or brief messages, write figures and dates</a:t>
            </a:r>
            <a:r>
              <a:rPr lang="hu-HU" sz="2800" dirty="0"/>
              <a:t>;</a:t>
            </a:r>
          </a:p>
          <a:p>
            <a:pPr lvl="0"/>
            <a:r>
              <a:rPr lang="en-GB" sz="2800" dirty="0"/>
              <a:t>fill in forms with personal details</a:t>
            </a:r>
            <a:r>
              <a:rPr lang="hu-HU" sz="2800" dirty="0"/>
              <a:t>;</a:t>
            </a:r>
          </a:p>
          <a:p>
            <a:pPr lvl="0"/>
            <a:r>
              <a:rPr lang="en-GB" sz="2800" dirty="0"/>
              <a:t>write very simple messages to friends</a:t>
            </a:r>
            <a:r>
              <a:rPr lang="hu-HU" sz="2800" dirty="0"/>
              <a:t>.</a:t>
            </a:r>
          </a:p>
        </p:txBody>
      </p:sp>
      <p:pic>
        <p:nvPicPr>
          <p:cNvPr id="5" name="Kép 4" descr="Képtalálat a következ&amp;odblac;re: „reading skills cartoons”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2294"/>
            <a:ext cx="2798946" cy="3422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05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250704" cy="1944216"/>
          </a:xfrm>
        </p:spPr>
        <p:txBody>
          <a:bodyPr>
            <a:noAutofit/>
          </a:bodyPr>
          <a:lstStyle/>
          <a:p>
            <a:r>
              <a:rPr lang="en-GB" sz="3200" b="1" dirty="0"/>
              <a:t>The skill in </a:t>
            </a:r>
            <a:br>
              <a:rPr lang="hu-HU" sz="3200" b="1" dirty="0"/>
            </a:br>
            <a:r>
              <a:rPr lang="en-GB" sz="3200" b="1" dirty="0"/>
              <a:t>oral production / interaction: speaking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Students can</a:t>
            </a:r>
            <a:endParaRPr lang="hu-HU" sz="2800" dirty="0"/>
          </a:p>
          <a:p>
            <a:pPr lvl="0"/>
            <a:r>
              <a:rPr lang="en-GB" sz="2800" dirty="0"/>
              <a:t>use simple phrases and sentences</a:t>
            </a:r>
            <a:r>
              <a:rPr lang="hu-HU" sz="2800" dirty="0"/>
              <a:t>;</a:t>
            </a:r>
            <a:r>
              <a:rPr lang="en-GB" sz="2800" dirty="0"/>
              <a:t> </a:t>
            </a:r>
            <a:endParaRPr lang="hu-HU" sz="2800" dirty="0"/>
          </a:p>
          <a:p>
            <a:pPr lvl="0"/>
            <a:r>
              <a:rPr lang="en-GB" sz="2800" dirty="0"/>
              <a:t>ask and answer simple questions within familiar topics</a:t>
            </a:r>
            <a:r>
              <a:rPr lang="hu-HU" sz="2800" dirty="0"/>
              <a:t>;</a:t>
            </a:r>
          </a:p>
          <a:p>
            <a:pPr lvl="0"/>
            <a:r>
              <a:rPr lang="en-GB" sz="2800" dirty="0"/>
              <a:t>communicate in a very simple way provided the other person speaks very slowly and repeats if they did not understand</a:t>
            </a:r>
            <a:r>
              <a:rPr lang="hu-HU" sz="2800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 descr="Képtalálat a következ&amp;odblac;re: „speaking skills cartoon”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2898775" cy="286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1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7467"/>
          </a:xfrm>
        </p:spPr>
        <p:txBody>
          <a:bodyPr>
            <a:normAutofit/>
          </a:bodyPr>
          <a:lstStyle/>
          <a:p>
            <a:r>
              <a:rPr lang="en-GB" sz="3200" b="1" dirty="0"/>
              <a:t>Level A1 (Breakthrough) 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300" b="1" dirty="0"/>
              <a:t>Students at level A1 </a:t>
            </a:r>
            <a:endParaRPr lang="hu-HU" sz="3300" dirty="0"/>
          </a:p>
          <a:p>
            <a:pPr lvl="0"/>
            <a:r>
              <a:rPr lang="en-GB" sz="3300" dirty="0"/>
              <a:t>have a basic vocabulary related to </a:t>
            </a:r>
            <a:r>
              <a:rPr lang="en-GB" sz="3300" dirty="0">
                <a:solidFill>
                  <a:srgbClr val="0070C0"/>
                </a:solidFill>
              </a:rPr>
              <a:t>everyday  situations</a:t>
            </a:r>
            <a:r>
              <a:rPr lang="hu-HU" sz="3300" dirty="0"/>
              <a:t>;</a:t>
            </a:r>
            <a:endParaRPr lang="en-GB" sz="3300" dirty="0"/>
          </a:p>
          <a:p>
            <a:pPr lvl="0"/>
            <a:r>
              <a:rPr lang="en-GB" sz="3300" dirty="0"/>
              <a:t>show only limited control of simple </a:t>
            </a:r>
            <a:r>
              <a:rPr lang="en-GB" sz="3300" dirty="0">
                <a:solidFill>
                  <a:srgbClr val="0070C0"/>
                </a:solidFill>
              </a:rPr>
              <a:t>grammatical structures</a:t>
            </a:r>
            <a:r>
              <a:rPr lang="en-GB" sz="3300" dirty="0"/>
              <a:t> and sentence patterns</a:t>
            </a:r>
            <a:r>
              <a:rPr lang="hu-HU" sz="3300" dirty="0"/>
              <a:t>;</a:t>
            </a:r>
            <a:endParaRPr lang="en-GB" sz="3300" dirty="0"/>
          </a:p>
          <a:p>
            <a:pPr lvl="0"/>
            <a:r>
              <a:rPr lang="en-GB" sz="3300" dirty="0"/>
              <a:t>can ask and answer questions about personal details</a:t>
            </a:r>
            <a:r>
              <a:rPr lang="hu-HU" sz="3300" dirty="0"/>
              <a:t>;</a:t>
            </a:r>
            <a:endParaRPr lang="en-GB" sz="3300" dirty="0"/>
          </a:p>
          <a:p>
            <a:pPr lvl="0"/>
            <a:r>
              <a:rPr lang="en-GB" sz="3300" dirty="0"/>
              <a:t>can interact in a simple way provided the other person talks slowly and clearly and is ready to help</a:t>
            </a:r>
            <a:r>
              <a:rPr lang="hu-HU" sz="3300" dirty="0"/>
              <a:t>;</a:t>
            </a:r>
            <a:endParaRPr lang="en-GB" sz="3300" dirty="0"/>
          </a:p>
          <a:p>
            <a:pPr lvl="0"/>
            <a:r>
              <a:rPr lang="en-GB" sz="3300" dirty="0">
                <a:solidFill>
                  <a:srgbClr val="0070C0"/>
                </a:solidFill>
              </a:rPr>
              <a:t>can establish basic social contact by using the simplest everyday polite forms of greetings, introductions, saying please, thank you, sorry, etc.</a:t>
            </a:r>
          </a:p>
        </p:txBody>
      </p:sp>
      <p:pic>
        <p:nvPicPr>
          <p:cNvPr id="4" name="Kép 3" descr="Niveau A1 du CECR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8680"/>
            <a:ext cx="935990" cy="73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04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915</Words>
  <Application>Microsoft Office PowerPoint</Application>
  <PresentationFormat>On-screen Show (4:3)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Office-téma</vt:lpstr>
      <vt:lpstr>Common European Framework of Reference for Languages </vt:lpstr>
      <vt:lpstr>What is the CEFR? </vt:lpstr>
      <vt:lpstr>What is the CEFR?</vt:lpstr>
      <vt:lpstr>Level A1.1 </vt:lpstr>
      <vt:lpstr>The skill in  oral reception:  listening</vt:lpstr>
      <vt:lpstr>The skill in  written reception: reading </vt:lpstr>
      <vt:lpstr>The skill in  written production: writing</vt:lpstr>
      <vt:lpstr>The skill in  oral production / interaction: speaking</vt:lpstr>
      <vt:lpstr>Level A1 (Breakthrough) </vt:lpstr>
      <vt:lpstr>PowerPoint Presentation</vt:lpstr>
      <vt:lpstr>The skill in oral reception: listening</vt:lpstr>
      <vt:lpstr>The skill in written reception: reading </vt:lpstr>
      <vt:lpstr>The skill in written production: writing </vt:lpstr>
      <vt:lpstr>The skill in oral production / interaction: speaking</vt:lpstr>
      <vt:lpstr>Level A2 (Waystage) </vt:lpstr>
      <vt:lpstr>The skill in oral reception: listening</vt:lpstr>
      <vt:lpstr>The skill in written reception: reading </vt:lpstr>
      <vt:lpstr>The skill in written production: writing </vt:lpstr>
      <vt:lpstr>The skill in oral production / interaction: speaking </vt:lpstr>
      <vt:lpstr>Level A2+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European Framework of Reference for Languages</dc:title>
  <dc:creator>Poór Zsuzsánna</dc:creator>
  <cp:lastModifiedBy>Ted Bailey</cp:lastModifiedBy>
  <cp:revision>61</cp:revision>
  <dcterms:created xsi:type="dcterms:W3CDTF">2017-10-20T18:51:28Z</dcterms:created>
  <dcterms:modified xsi:type="dcterms:W3CDTF">2018-05-05T06:38:58Z</dcterms:modified>
</cp:coreProperties>
</file>